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24"/>
  </p:notesMasterIdLst>
  <p:sldIdLst>
    <p:sldId id="318" r:id="rId2"/>
    <p:sldId id="323" r:id="rId3"/>
    <p:sldId id="257" r:id="rId4"/>
    <p:sldId id="311" r:id="rId5"/>
    <p:sldId id="352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297" r:id="rId14"/>
    <p:sldId id="298" r:id="rId15"/>
    <p:sldId id="300" r:id="rId16"/>
    <p:sldId id="302" r:id="rId17"/>
    <p:sldId id="303" r:id="rId18"/>
    <p:sldId id="355" r:id="rId19"/>
    <p:sldId id="312" r:id="rId20"/>
    <p:sldId id="305" r:id="rId21"/>
    <p:sldId id="313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23863-6359-430B-9BB8-F5549BF03CDE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0EE06-A0BD-42FA-8ADD-074C2AC47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9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EE06-A0BD-42FA-8ADD-074C2AC47B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3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9157" y="6305568"/>
            <a:ext cx="2743200" cy="365125"/>
          </a:xfrm>
        </p:spPr>
        <p:txBody>
          <a:bodyPr/>
          <a:lstStyle/>
          <a:p>
            <a:fld id="{A5BED958-83C3-4FB2-BCBB-749345BC3723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532" y="6315253"/>
            <a:ext cx="430659" cy="383498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3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FF8-E2E2-40B2-95EB-060E576881E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1F9FF-F692-4FBB-828F-3DB2BDF97664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0528" y="6335802"/>
            <a:ext cx="2743200" cy="365125"/>
          </a:xfrm>
        </p:spPr>
        <p:txBody>
          <a:bodyPr/>
          <a:lstStyle/>
          <a:p>
            <a:fld id="{46FAD013-8417-4465-9DF9-06E191E2AC38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7163" y="6397447"/>
            <a:ext cx="410110" cy="362949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23DA-9F16-44EE-8192-E79AF0E535F6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0672" y="6253608"/>
            <a:ext cx="2743200" cy="365125"/>
          </a:xfrm>
        </p:spPr>
        <p:txBody>
          <a:bodyPr/>
          <a:lstStyle/>
          <a:p>
            <a:fld id="{FB8F16B3-7F1C-4A4C-BEE2-741050B14ECF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5113" y="6294705"/>
            <a:ext cx="410109" cy="373223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944510" y="6400407"/>
            <a:ext cx="2743200" cy="365125"/>
          </a:xfrm>
        </p:spPr>
        <p:txBody>
          <a:bodyPr/>
          <a:lstStyle/>
          <a:p>
            <a:fld id="{FB9C069E-D0DE-490F-9947-6346BD6247B5}" type="datetime1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65935" y="6304979"/>
            <a:ext cx="451207" cy="414320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44C4-83D6-4A3D-9CC3-C52141F5E7D0}" type="datetime1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4E92-2970-4FE8-B874-2258696576FB}" type="datetime1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2CEF-317A-41B4-AE42-42DF690E67AD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C1E7-CE42-4820-81B7-1C51D75A7125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5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245E-7E3F-465C-BC3F-9DCF6BC4D9DB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7937"/>
            <a:ext cx="9144000" cy="1122947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مراقبتهای ادغام یافته سلامت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نوجوانان و مدارس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979" y="2855495"/>
            <a:ext cx="10459453" cy="1872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پیشگیری و کنترل بیماری های </a:t>
            </a:r>
            <a:r>
              <a:rPr lang="fa-IR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غیرواگیر </a:t>
            </a:r>
            <a:r>
              <a:rPr lang="fa-IR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شایع در سنین مدرسه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532" y="5897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421"/>
            <a:ext cx="10515600" cy="994611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هموفیلی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3" y="1155032"/>
            <a:ext cx="11682121" cy="5069305"/>
          </a:xfrm>
        </p:spPr>
        <p:txBody>
          <a:bodyPr>
            <a:noAutofit/>
          </a:bodyPr>
          <a:lstStyle/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به عموم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جامعه، گروههای هدف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نوجوانان و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دانش آموزان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ارتباط با بیماری هموفیلی 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ملاحظات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تغذیه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ای ندارد.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ملاحظات دارویی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: از</a:t>
            </a:r>
            <a:r>
              <a:rPr lang="fa-IR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مصرف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آسپرين خودداری 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شود</a:t>
            </a:r>
            <a:r>
              <a:rPr lang="en-US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  <a:endParaRPr lang="fa-IR" sz="2500" dirty="0" smtClean="0">
              <a:solidFill>
                <a:srgbClr val="000000"/>
              </a:solidFill>
              <a:latin typeface="BYagutBold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پيگيری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و مراقبت در طول حضور بيمار در مدرسه</a:t>
            </a:r>
            <a:r>
              <a:rPr lang="fa-IR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: آموزش </a:t>
            </a:r>
            <a:r>
              <a:rPr lang="fa-IR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به فرد در ارتباط با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عدم شركت در ورزش های همراه با ضربه مانند دوميداني</a:t>
            </a:r>
            <a:r>
              <a:rPr lang="fa-IR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 و</a:t>
            </a:r>
            <a:r>
              <a:rPr lang="fa-IR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...،</a:t>
            </a:r>
            <a:r>
              <a:rPr lang="en-US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توصيه به آموزگار مربوطه در خصوص همكاری با بيمار </a:t>
            </a:r>
            <a:endParaRPr lang="fa-IR" sz="2500" dirty="0" smtClean="0">
              <a:solidFill>
                <a:srgbClr val="000000"/>
              </a:solidFill>
              <a:latin typeface="BYagutBold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انجام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مراقبت های اوليه در صورت بروز خونريزی و تماس با والدين 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بيمار</a:t>
            </a:r>
            <a:endParaRPr lang="fa-IR" sz="2500" dirty="0" smtClean="0">
              <a:solidFill>
                <a:srgbClr val="000000"/>
              </a:solidFill>
              <a:latin typeface="BYagutBold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توصيه و ترغيب والدين به انجام مشاوره ژنتيک در مركز ويژه مشاوره ژنتيک شهرستان محل سكون</a:t>
            </a:r>
            <a:r>
              <a:rPr lang="fa-IR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ت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fa-IR" sz="2500" dirty="0" smtClean="0">
              <a:solidFill>
                <a:srgbClr val="000000"/>
              </a:solidFill>
              <a:latin typeface="BYagutBold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fa-IR" sz="2500" dirty="0">
              <a:solidFill>
                <a:srgbClr val="000000"/>
              </a:solidFill>
              <a:latin typeface="BYagutBold"/>
              <a:ea typeface="Times New Roman" panose="02020603050405020304" pitchFamily="18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10</a:t>
            </a:fld>
            <a:endParaRPr lang="en-US"/>
          </a:p>
        </p:txBody>
      </p:sp>
      <p:pic>
        <p:nvPicPr>
          <p:cNvPr id="5" name="Voice 10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919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0979"/>
            <a:ext cx="10515600" cy="949709"/>
          </a:xfrm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فنیل کتونوری (</a:t>
            </a:r>
            <a:r>
              <a:rPr lang="en-US" sz="4000" dirty="0">
                <a:solidFill>
                  <a:prstClr val="black"/>
                </a:solidFill>
                <a:cs typeface="B Yagut" panose="00000400000000000000" pitchFamily="2" charset="-78"/>
              </a:rPr>
              <a:t>PKU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10744200" cy="3959046"/>
          </a:xfrm>
        </p:spPr>
        <p:txBody>
          <a:bodyPr>
            <a:noAutofit/>
          </a:bodyPr>
          <a:lstStyle/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به عموم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جامعه،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گروههای هدف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نوجوانان و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دانش آموزان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ارتباط با بیماری 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PKU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endParaRPr lang="fa-IR" sz="25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ملاحظات تغذیه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ای (مصرف شیر و غذای مخصوص)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3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پيگيری و مراقبت در طول حضور بيمار در مدرسه</a:t>
            </a:r>
            <a:endParaRPr lang="fa-IR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زوج های ناقل جهت ازدواج نکردن با یکدیگر یا استفاده از خدمات تشخیص قبل از تولد</a:t>
            </a:r>
            <a:endParaRPr lang="fa-IR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انجام مشاوره ژنتیک در زمان ازدواج برای زوجین </a:t>
            </a:r>
          </a:p>
          <a:p>
            <a:pPr algn="ctr"/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2" y="224589"/>
            <a:ext cx="1938838" cy="2213811"/>
          </a:xfrm>
          <a:prstGeom prst="rect">
            <a:avLst/>
          </a:prstGeom>
        </p:spPr>
      </p:pic>
      <p:pic>
        <p:nvPicPr>
          <p:cNvPr id="6" name="Voice 10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18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فاویسم</a:t>
            </a:r>
            <a:r>
              <a:rPr lang="fa-IR" sz="4000" b="1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(</a:t>
            </a:r>
            <a:r>
              <a:rPr lang="en-US" sz="4000" dirty="0">
                <a:solidFill>
                  <a:prstClr val="black"/>
                </a:solidFill>
                <a:cs typeface="B Yagut" panose="00000400000000000000" pitchFamily="2" charset="-78"/>
              </a:rPr>
              <a:t>G6PD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1" y="1376447"/>
            <a:ext cx="11454063" cy="4751638"/>
          </a:xfrm>
        </p:spPr>
        <p:txBody>
          <a:bodyPr>
            <a:noAutofit/>
          </a:bodyPr>
          <a:lstStyle/>
          <a:p>
            <a:pPr marL="285750" lvl="0" indent="-28575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به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مردم،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گروههای هدف،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نوجوانان و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دانش آموزان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ارتباط با بیماری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فاویسم</a:t>
            </a:r>
            <a:endParaRPr lang="fa-IR" sz="2700" dirty="0" smtClean="0">
              <a:solidFill>
                <a:srgbClr val="000000"/>
              </a:solidFill>
              <a:latin typeface="BYagutBold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7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مراقبت </a:t>
            </a:r>
            <a:r>
              <a:rPr lang="ar-SA" sz="27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برای پرهيز از محرك های ليز گلبولي (شامل مواد غذايي نظير باقالا، </a:t>
            </a:r>
            <a:r>
              <a:rPr lang="ar-SA" sz="27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دار</a:t>
            </a:r>
            <a:r>
              <a:rPr lang="fa-IR" sz="27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و</a:t>
            </a:r>
            <a:r>
              <a:rPr lang="ar-SA" sz="27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ها</a:t>
            </a:r>
            <a:r>
              <a:rPr lang="fa-IR" sz="27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ی محرک بیماری</a:t>
            </a:r>
            <a:r>
              <a:rPr lang="fa-IR" sz="27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fa-IR" sz="27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پرهيز از مصرف خودسرانه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آنها، اجتناب </a:t>
            </a:r>
            <a:r>
              <a:rPr lang="fa-IR" sz="27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از خوردن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غذاها و </a:t>
            </a:r>
            <a:r>
              <a:rPr lang="fa-IR" sz="27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سبزيجات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زیاد، خودداری </a:t>
            </a:r>
            <a:r>
              <a:rPr lang="fa-IR" sz="27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از مصرف نفتالين براي نگهداري البسه، جلوگیری از تماس با مواد شیمیایی مانند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بنزین، </a:t>
            </a:r>
            <a:r>
              <a:rPr lang="fa-IR" sz="27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تولوئن و مشتقات </a:t>
            </a:r>
            <a:r>
              <a:rPr lang="fa-IR" sz="2700" dirty="0" smtClean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آن)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7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نظارت مجدد </a:t>
            </a:r>
            <a:r>
              <a:rPr lang="ar-SA" sz="27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بر نصب برگه اطلاعات دارويي در دفترچه بيمه دانش آموز</a:t>
            </a:r>
            <a:endParaRPr lang="fa-IR" sz="2700" dirty="0" smtClean="0">
              <a:solidFill>
                <a:prstClr val="black"/>
              </a:solidFill>
              <a:latin typeface="IranianSerifWeb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fa-IR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285750" lvl="0" indent="-28575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fa-IR" sz="2500" dirty="0">
              <a:solidFill>
                <a:prstClr val="black"/>
              </a:solidFill>
              <a:latin typeface="IranianSerifWeb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8043"/>
            <a:ext cx="2805545" cy="2172354"/>
          </a:xfrm>
          <a:prstGeom prst="rect">
            <a:avLst/>
          </a:prstGeom>
        </p:spPr>
      </p:pic>
      <p:pic>
        <p:nvPicPr>
          <p:cNvPr id="6" name="Voice 11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18" y="6092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6695"/>
            <a:ext cx="10515600" cy="3384884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  <a:spcAft>
                <a:spcPts val="1000"/>
              </a:spcAft>
            </a:pP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های لازم برای پیشگیری از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بیماریهای </a:t>
            </a: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غیرواگیر شایع در سنین مدرسه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1227" y="6292182"/>
            <a:ext cx="564573" cy="347609"/>
          </a:xfrm>
        </p:spPr>
        <p:txBody>
          <a:bodyPr/>
          <a:lstStyle/>
          <a:p>
            <a:fld id="{9E3B6D65-8702-47C7-A8B1-DCAEFFBEED18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Voice 11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27" y="5987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17" y="385011"/>
            <a:ext cx="11726778" cy="10587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توصیه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های پیشگیری از بیماری های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غیرواگیر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2" y="1333320"/>
            <a:ext cx="11694696" cy="5245601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1- برای مطالعه و نوشتن فاصله مناسب صفحه با چشم های خود را رعایت کنید.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2- از فرو کردن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مداد،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خودکار و سایر چیز های نوک تیز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گوش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هایتان خود داری کنید.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3- از پوشیدن کفش تنگ پرهیز کنید.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 اگر هنگام بازی چیزی در چشم شما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رفت، چشمان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 را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نمالید.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بلکه آن را زیر آب بشویید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endParaRPr lang="fa-IR" sz="25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5- در خودرو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حال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حرکت،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کتاب نخوانید.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6- با والدین و مربیان خود صحبت کنید و همه فکرها و مشکلات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 را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آنها در میان بگذارید.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14</a:t>
            </a:fld>
            <a:endParaRPr lang="en-US"/>
          </a:p>
        </p:txBody>
      </p:sp>
      <p:pic>
        <p:nvPicPr>
          <p:cNvPr id="5" name="Voice 11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6932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2" y="1443790"/>
            <a:ext cx="1896437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4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89" y="288757"/>
            <a:ext cx="11790947" cy="11069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غیرواگیر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9" y="1395663"/>
            <a:ext cx="11790947" cy="5149515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7- اگر امتحان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برای شما هدف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نباشد، بلکه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یادگرفتن درس ها هدف باشد، دیگر اضطراب امتحان را نخواهید داشت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8- موقع امتحان، ابتدا سوالهای راحت تر را جواب دهید و بعد روی سوالهای مشکل تر فکر کنید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تا دچار کمبود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وقت و اضطراب نشوید.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9- میز مطالعه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شما،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باید از هر چیزی که حواستان را پرت می کند خالی باشد و در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نور کافی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با وضعیت مناسب جسمی مطالعه کنید.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10- احترام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تشویق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موقع،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موجب رشد شخصیت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استعداد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کودک می شود.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15</a:t>
            </a:fld>
            <a:endParaRPr lang="en-US"/>
          </a:p>
        </p:txBody>
      </p:sp>
      <p:pic>
        <p:nvPicPr>
          <p:cNvPr id="5" name="Voice 113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35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9" y="365125"/>
            <a:ext cx="11646568" cy="10786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غیرواگیر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780673"/>
            <a:ext cx="11245516" cy="4940801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11- توهین و تنبیه بدنی،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مانع رشد شخصیت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فراگیری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کودک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می شود.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12- هنگام نشستن در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کلاس،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کج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قوز کرده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ننشینید تا کم تر خسته شوید.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13- قوز کرده یا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خوابیده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مشق نوشتن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درس خواندن،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بسیار زیانبار است.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14- هنگام عبور از خیابان های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شلوغ، از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پل های عابر پیاده یا قسمت های خط کشی شده عبورکنید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15-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دویدن و بازی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کردن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خیابان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 پرهیز کنید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sz="25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16</a:t>
            </a:fld>
            <a:endParaRPr lang="en-US"/>
          </a:p>
        </p:txBody>
      </p:sp>
      <p:pic>
        <p:nvPicPr>
          <p:cNvPr id="5" name="Voice 11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63" y="578784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4" y="1443789"/>
            <a:ext cx="2826878" cy="2630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4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9" y="365125"/>
            <a:ext cx="11678652" cy="103053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غیرواگیر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1395662"/>
            <a:ext cx="11325726" cy="4960688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16- زنگ تفریح برای استراحت شماست، بنابر این همیشه به حیاط مدرسه بروید و از هوای آزاد استفاده کنید.</a:t>
            </a:r>
            <a:endParaRPr lang="fa-IR" sz="25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17- هنگام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راه رفتن یا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بازی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کردن در محیط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هرگز دیگران را هل ندهید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18- در خودرو در حال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حرکت،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دست یا سر خود را از پنجره بیرون نبرید.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19- هنگام ورزش و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بازی،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کفش های ورزشی مناسب استفاده کنید.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20- هرگز چیزی را به طرف دیگران پرتاب نکنید، بخصوص اگر نوک تیز یا سنگین باشد.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17</a:t>
            </a:fld>
            <a:endParaRPr lang="en-US"/>
          </a:p>
        </p:txBody>
      </p:sp>
      <p:pic>
        <p:nvPicPr>
          <p:cNvPr id="5" name="Voice 11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605155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" y="2426199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03" y="272716"/>
            <a:ext cx="11413129" cy="94648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32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شرح وظایف فراگیران در ارتباط با راههاي پیشگیري </a:t>
            </a:r>
            <a:r>
              <a:rPr lang="fa-IR" sz="32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از بیماریهاي غیرواگیر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03" y="1443789"/>
            <a:ext cx="11413129" cy="5277686"/>
          </a:xfrm>
        </p:spPr>
        <p:txBody>
          <a:bodyPr>
            <a:normAutofit fontScale="92500" lnSpcReduction="10000"/>
          </a:bodyPr>
          <a:lstStyle/>
          <a:p>
            <a:pPr marL="0" lvl="0" indent="0" algn="r" rtl="1">
              <a:lnSpc>
                <a:spcPct val="16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به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مردم،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جهت ارتقا آگاهی های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بهداشتی، در مورد اهمیت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پیشگیری از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بیماریهای غیر واگیر</a:t>
            </a:r>
          </a:p>
          <a:p>
            <a:pPr marL="0" lvl="0" indent="0" algn="r" rtl="1">
              <a:lnSpc>
                <a:spcPct val="160000"/>
              </a:lnSpc>
              <a:spcAft>
                <a:spcPts val="1000"/>
              </a:spcAft>
              <a:buNone/>
            </a:pP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2- آموزش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بیمار،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خصوص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رعایت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رژیم غذایی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سالم،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فعالیت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بدنی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منظم، عدم مصرف الکل و دخانیات و سایر موارد لازم </a:t>
            </a:r>
          </a:p>
          <a:p>
            <a:pPr marL="0" lvl="0" indent="0" algn="r" rtl="1">
              <a:lnSpc>
                <a:spcPct val="16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3-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بیماریابی</a:t>
            </a:r>
            <a:r>
              <a:rPr lang="fa-IR" sz="27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، ارجاع 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و گزارش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افراد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شناسایی شده </a:t>
            </a:r>
            <a:r>
              <a:rPr lang="fa-IR" sz="27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طبق 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دستورالعمل</a:t>
            </a:r>
            <a:endParaRPr lang="fa-IR" sz="27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6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پیگیری ، </a:t>
            </a:r>
            <a:r>
              <a:rPr lang="fa-IR" sz="27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مراقبت 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و درمان منظم بیماران طبق دستورالعمل</a:t>
            </a:r>
            <a:endParaRPr lang="fa-IR" sz="27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60000"/>
              </a:lnSpc>
              <a:buNone/>
            </a:pP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5- همکاری </a:t>
            </a:r>
            <a:r>
              <a:rPr lang="fa-IR" sz="27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با واحد های مرکز بهداشت شهرستان و 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مراکز خدمات </a:t>
            </a:r>
            <a:r>
              <a:rPr lang="fa-IR" sz="27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جامع سلامت جهت بررسی </a:t>
            </a:r>
            <a:r>
              <a:rPr lang="fa-IR" sz="27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بیماریهای پیش آمده</a:t>
            </a: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15000"/>
              </a:lnSpc>
              <a:spcAft>
                <a:spcPts val="1000"/>
              </a:spcAft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15000"/>
              </a:lnSpc>
              <a:spcAft>
                <a:spcPts val="100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11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473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2" y="157655"/>
            <a:ext cx="11438020" cy="11317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خلاصه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مطالب</a:t>
            </a:r>
            <a:r>
              <a:rPr lang="en-US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و</a:t>
            </a:r>
            <a:r>
              <a:rPr lang="en-US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نتیجه گیری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273" y="1470862"/>
            <a:ext cx="10903044" cy="5074316"/>
          </a:xfrm>
        </p:spPr>
        <p:txBody>
          <a:bodyPr>
            <a:noAutofit/>
          </a:bodyPr>
          <a:lstStyle/>
          <a:p>
            <a:pPr marL="685800" indent="-457200" algn="justLow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a-IR" sz="2600" dirty="0" smtClean="0">
                <a:latin typeface="B Mitra" panose="00000400000000000000" pitchFamily="2" charset="-78"/>
                <a:cs typeface="B Yagut" panose="00000400000000000000" pitchFamily="2" charset="-78"/>
              </a:rPr>
              <a:t>با توجه به صنعتی شدن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جوامع و 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تغییر</a:t>
            </a:r>
            <a:r>
              <a:rPr lang="fa-IR" sz="2600" dirty="0" smtClean="0">
                <a:latin typeface="Symbol,Bold"/>
                <a:ea typeface="Symbol,Bold"/>
                <a:cs typeface="B Yagut" panose="00000400000000000000" pitchFamily="2" charset="-78"/>
              </a:rPr>
              <a:t> 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در</a:t>
            </a:r>
            <a:r>
              <a:rPr lang="fa-IR" sz="2600" dirty="0" smtClean="0">
                <a:latin typeface="Symbol,Bold"/>
                <a:ea typeface="Symbol,Bold"/>
                <a:cs typeface="B Yagut" panose="00000400000000000000" pitchFamily="2" charset="-78"/>
              </a:rPr>
              <a:t> 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شیوه </a:t>
            </a:r>
            <a:r>
              <a:rPr lang="ar-SA" sz="2600" dirty="0">
                <a:latin typeface="Symbol,Bold"/>
                <a:ea typeface="Symbol,Bold"/>
                <a:cs typeface="B Yagut" panose="00000400000000000000" pitchFamily="2" charset="-78"/>
              </a:rPr>
              <a:t>زندگی 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مانند</a:t>
            </a:r>
            <a:r>
              <a:rPr lang="fa-IR" sz="2600" dirty="0" smtClean="0">
                <a:latin typeface="Symbol,Bold"/>
                <a:ea typeface="Symbol,Bold"/>
                <a:cs typeface="B Yagut" panose="00000400000000000000" pitchFamily="2" charset="-78"/>
              </a:rPr>
              <a:t>: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 افزایش مصرف </a:t>
            </a:r>
            <a:r>
              <a:rPr lang="ar-SA" sz="2600" dirty="0">
                <a:latin typeface="Symbol,Bold"/>
                <a:ea typeface="Symbol,Bold"/>
                <a:cs typeface="B Yagut" panose="00000400000000000000" pitchFamily="2" charset="-78"/>
              </a:rPr>
              <a:t>غذاهاي چرب و پرکالري و کم 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تحرکی</a:t>
            </a:r>
            <a:r>
              <a:rPr lang="fa-IR" sz="2600" dirty="0" smtClean="0">
                <a:latin typeface="Symbol,Bold"/>
                <a:ea typeface="Symbol,Bold"/>
                <a:cs typeface="B Yagut" panose="00000400000000000000" pitchFamily="2" charset="-78"/>
              </a:rPr>
              <a:t>،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اضافه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وزن و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چاقی،</a:t>
            </a:r>
            <a:r>
              <a:rPr lang="ar-SA" sz="2600" dirty="0" smtClean="0">
                <a:latin typeface="Symbol,Bold"/>
                <a:ea typeface="Symbol,Bold"/>
                <a:cs typeface="B Yagut" panose="00000400000000000000" pitchFamily="2" charset="-78"/>
              </a:rPr>
              <a:t>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بیماریهای غیرواگیر رو به افزایش می باشد.</a:t>
            </a:r>
          </a:p>
          <a:p>
            <a:pPr marL="685800" indent="-457200" algn="justLow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a-IR" sz="2600" dirty="0" smtClean="0">
                <a:latin typeface="B Mitra" panose="00000400000000000000" pitchFamily="2" charset="-78"/>
                <a:cs typeface="B Yagut" panose="00000400000000000000" pitchFamily="2" charset="-78"/>
              </a:rPr>
              <a:t>لذا آموزش </a:t>
            </a:r>
            <a:r>
              <a:rPr lang="ar-SA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</a:t>
            </a:r>
            <a:r>
              <a:rPr lang="ar-SA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لازم </a:t>
            </a:r>
            <a:r>
              <a:rPr lang="fa-IR" sz="2600" dirty="0">
                <a:latin typeface="B Mitra" panose="00000400000000000000" pitchFamily="2" charset="-78"/>
                <a:cs typeface="B Yagut" panose="00000400000000000000" pitchFamily="2" charset="-78"/>
              </a:rPr>
              <a:t>درارتباط با راههای پیشگیری </a:t>
            </a:r>
            <a:r>
              <a:rPr lang="fa-IR" sz="2600" dirty="0" smtClean="0">
                <a:latin typeface="B Mitra" panose="00000400000000000000" pitchFamily="2" charset="-78"/>
                <a:cs typeface="B Yagut" panose="00000400000000000000" pitchFamily="2" charset="-78"/>
              </a:rPr>
              <a:t>و کنترل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اهمیت پیشگیری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</a:t>
            </a:r>
            <a:r>
              <a:rPr lang="fa-IR" sz="2600" dirty="0" smtClean="0">
                <a:latin typeface="B Mitra" panose="00000400000000000000" pitchFamily="2" charset="-78"/>
                <a:cs typeface="B Yagut" panose="00000400000000000000" pitchFamily="2" charset="-78"/>
              </a:rPr>
              <a:t>بیماریهای</a:t>
            </a:r>
            <a:r>
              <a:rPr lang="ar-SA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غیرواگیر</a:t>
            </a:r>
            <a:r>
              <a:rPr lang="ar-SA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شایع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در</a:t>
            </a:r>
            <a:r>
              <a:rPr lang="ar-SA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سنین مدرسه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جهت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ارتقا آگاهی های بهداشتی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</a:t>
            </a:r>
            <a:r>
              <a:rPr lang="fa-IR" sz="26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رعایت </a:t>
            </a:r>
            <a:r>
              <a:rPr lang="fa-IR" sz="2600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اصول بهداشت فردي و اجتماعی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نوجوانان ، دانش آموزان ، مربیان و اولیا باید مورد توجه قرارگیرد.</a:t>
            </a:r>
            <a:endParaRPr lang="fa-IR" sz="2600" dirty="0">
              <a:latin typeface="B Mitra" panose="00000400000000000000" pitchFamily="2" charset="-78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19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218" y="5911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736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مشخصات سند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463" y="1459831"/>
            <a:ext cx="5843337" cy="5085347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تصویر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پرسنلی مدرس: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و نام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خانوادگی مدرس : سعیده آهنکار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مدرک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تحصیلی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  کارشناسی ارشد مدیریت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خدمات بهداشتی و درمانی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موقعیت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شغلی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مربی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مرکزآموزش بهورزی شهرستان ابهر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9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دانشگاه </a:t>
            </a:r>
            <a:r>
              <a:rPr lang="fa-IR" sz="1900" dirty="0">
                <a:solidFill>
                  <a:prstClr val="black"/>
                </a:solidFill>
                <a:cs typeface="B Yagut" panose="00000400000000000000" pitchFamily="2" charset="-78"/>
              </a:rPr>
              <a:t>علوم پزشکی و خدمات بهداشتی و درمانی استان </a:t>
            </a:r>
            <a:r>
              <a:rPr lang="fa-IR" sz="1900" dirty="0" smtClean="0">
                <a:solidFill>
                  <a:prstClr val="black"/>
                </a:solidFill>
                <a:cs typeface="B Yagut" panose="00000400000000000000" pitchFamily="2" charset="-78"/>
              </a:rPr>
              <a:t>زنجان</a:t>
            </a:r>
            <a:endParaRPr lang="en-US" sz="1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94123"/>
            <a:ext cx="5797034" cy="4364205"/>
          </a:xfrm>
        </p:spPr>
        <p:txBody>
          <a:bodyPr>
            <a:normAutofit/>
          </a:bodyPr>
          <a:lstStyle/>
          <a:p>
            <a:pPr algn="r" rtl="1">
              <a:lnSpc>
                <a:spcPct val="170000"/>
              </a:lnSpc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حیطه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درس: 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مراقبتهای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ادغام یافته سلامت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نوجوانان و مدارس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تاریخ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آخرین بازنگری: </a:t>
            </a:r>
            <a:r>
              <a:rPr lang="fa-IR" sz="2000" dirty="0">
                <a:cs typeface="B Yagut" panose="00000400000000000000" pitchFamily="2" charset="-78"/>
              </a:rPr>
              <a:t>1399/7/1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نوبت تهیه: 1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فایل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MN-Pishgeiry- va- control- bimarihayeh- gheireh vageir- edi3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1575742"/>
            <a:ext cx="1514031" cy="152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Voice 07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63" y="6058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4" y="128337"/>
            <a:ext cx="11261557" cy="126732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پرسش و تمرین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4" y="1588168"/>
            <a:ext cx="11659118" cy="4809279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-</a:t>
            </a: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بیماریهاي غیر واگیر را نام ببرید.</a:t>
            </a:r>
            <a:endParaRPr lang="fa-IR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2- </a:t>
            </a:r>
            <a:r>
              <a:rPr lang="fa-IR" sz="26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راههاي پیشگیري از بیماریهاي غیر واگیر را </a:t>
            </a:r>
            <a:r>
              <a:rPr lang="fa-IR" sz="26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توضیح دهید.</a:t>
            </a:r>
            <a:endParaRPr lang="en-US" sz="2600" dirty="0" smtClean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3-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فهرستی از توصیه های لازم برای پیشگیری از بیماری های غیرواگیر را تهیه کنید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r>
              <a:rPr lang="fa-IR" sz="26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endParaRPr lang="en-US" sz="2600" dirty="0" smtClean="0">
              <a:solidFill>
                <a:prstClr val="black"/>
              </a:solidFill>
              <a:latin typeface="BTitr,Bold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 با روش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ایفای نقش، اجرای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مسابقات مختلف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موضوع راههای پیشگیری مانند،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مقاله نویسی،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خطاطی، نقاشی و غیره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....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برای نوجوانان و نیز دانش آموزان در کلاس و مدرسه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توانید درباره موضوع گفتگو و مرور کنید و به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تمرین ارائه مطالب با استفاده از آن ها بپردازید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473" y="5595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4" y="365125"/>
            <a:ext cx="11149262" cy="838033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فهرست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منابع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17" y="1780673"/>
            <a:ext cx="10755171" cy="4616773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اداره سلامت نوجوانان و مدارس، بسته آموزشی مراقبتهای ادغام یافته سلامت نوجوان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ومدارس،1396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دفتر سلامت جمعیت، خانواده و مدارس، اداره سلامت نوجوانان و مدارس،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راهنمای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بالینی و برنامه اجرایی تیم سلامت (ارایه خدمات رده سنی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5 تا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18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سال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) ویژه غیر پزشک، 1396 </a:t>
            </a:r>
            <a:endParaRPr lang="fa-IR" sz="27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مرکز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مدیریت بیــماریهای غیرواگیــــر، وزارت بهداشت و درمان و آموزش پزشکی، مجموعه کتب آموزش بهورزی (پایه دوم)،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1398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سالهای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قبل</a:t>
            </a:r>
          </a:p>
          <a:p>
            <a:pPr lvl="0" algn="r" rt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/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21</a:t>
            </a:fld>
            <a:endParaRPr lang="en-US"/>
          </a:p>
        </p:txBody>
      </p:sp>
      <p:pic>
        <p:nvPicPr>
          <p:cNvPr id="5" name="Voice 11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32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6" y="1203159"/>
            <a:ext cx="10170695" cy="4347410"/>
          </a:xfrm>
        </p:spPr>
        <p:txBody>
          <a:bodyPr>
            <a:normAutofit/>
          </a:bodyPr>
          <a:lstStyle/>
          <a:p>
            <a:pPr marL="0" lv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en-US" sz="3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endParaRPr lang="fa-IR" sz="4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دانشگاه علوم پزشکی و خدمات بهداشتی درمانی استان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زنجان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پست الکترونیک: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B Yagut" panose="00000400000000000000" pitchFamily="2" charset="-78"/>
              </a:rPr>
              <a:t>m.roozbeh@sina.zums.ac.ir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8" y="272716"/>
            <a:ext cx="11357810" cy="85023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704" y="1524000"/>
            <a:ext cx="11128664" cy="4074695"/>
          </a:xfrm>
        </p:spPr>
        <p:txBody>
          <a:bodyPr>
            <a:noAutofit/>
          </a:bodyPr>
          <a:lstStyle/>
          <a:p>
            <a:pPr marL="311150" lvl="0" indent="0" algn="r" rtl="1">
              <a:lnSpc>
                <a:spcPct val="150000"/>
              </a:lnSpc>
              <a:buNone/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انتظار می رود فراگیر پس از مطالعه این درس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بتواند:</a:t>
            </a:r>
            <a:endParaRPr lang="en-US" sz="27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بیماریهای </a:t>
            </a:r>
            <a:r>
              <a:rPr lang="fa-IR" sz="2700" dirty="0" smtClean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غیرواگیر شایع </a:t>
            </a:r>
            <a:r>
              <a:rPr lang="fa-IR" sz="2700" dirty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درسنین </a:t>
            </a:r>
            <a:r>
              <a:rPr lang="fa-IR" sz="2700" dirty="0" smtClean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مدرسه را نام ببرد.</a:t>
            </a:r>
            <a:endParaRPr lang="en-US" sz="2700" b="1" dirty="0">
              <a:solidFill>
                <a:prstClr val="black"/>
              </a:solidFill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راههاي </a:t>
            </a:r>
            <a:r>
              <a:rPr lang="fa-IR" sz="27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پیشگیري از بیماریهاي </a:t>
            </a:r>
            <a:r>
              <a:rPr lang="fa-IR" sz="27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غیرواگیر را شرح دهد.</a:t>
            </a:r>
            <a:endParaRPr lang="fa-IR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</a:t>
            </a:r>
            <a:r>
              <a:rPr lang="ar-SA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لازم برای پیشگیری از بیماریهای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غیرواگیر </a:t>
            </a:r>
            <a:r>
              <a:rPr lang="ar-SA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شایع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درسنین </a:t>
            </a:r>
            <a:r>
              <a:rPr lang="ar-SA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</a:t>
            </a:r>
            <a:r>
              <a:rPr lang="ar-SA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بیان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نماید.</a:t>
            </a:r>
            <a:endParaRPr lang="fa-IR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700" b="1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1652" y="6242050"/>
            <a:ext cx="401052" cy="501650"/>
          </a:xfrm>
        </p:spPr>
        <p:txBody>
          <a:bodyPr/>
          <a:lstStyle/>
          <a:p>
            <a:fld id="{9E3B6D65-8702-47C7-A8B1-DCAEFFBEED18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378" y="5999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1308"/>
            <a:ext cx="11357811" cy="9789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796716"/>
            <a:ext cx="11534274" cy="466825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بیماریهای غیرواگیر شایع درسنین مدرسه </a:t>
            </a:r>
            <a:r>
              <a:rPr lang="fa-IR" sz="3000" dirty="0" smtClean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(بیماریهای نیازمند مراقبتهای ویژه)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راههاي </a:t>
            </a:r>
            <a:r>
              <a:rPr lang="fa-IR" sz="30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پیشگیري از بیماریهاي </a:t>
            </a:r>
            <a:r>
              <a:rPr lang="fa-IR" sz="30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غیرواگیر</a:t>
            </a:r>
            <a:endParaRPr lang="fa-IR" sz="30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لازم برای پیشگیری از بیماری های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غیرواگیر شایع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سنین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شرح وظایف فراگیران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000" dirty="0" smtClean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63" y="6092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703" y="144379"/>
            <a:ext cx="10467023" cy="802105"/>
          </a:xfrm>
        </p:spPr>
        <p:txBody>
          <a:bodyPr>
            <a:normAutofit/>
          </a:bodyPr>
          <a:lstStyle/>
          <a:p>
            <a:pPr lvl="0" algn="ctr" rtl="1"/>
            <a:r>
              <a:rPr lang="fa-IR" sz="3000" b="0" dirty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بیماریهای </a:t>
            </a:r>
            <a:r>
              <a:rPr lang="fa-IR" sz="3000" b="0" dirty="0" smtClean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غیرواگیر شایع درسنین مدرسه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9010" y="1347538"/>
            <a:ext cx="9416715" cy="5373937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</a:t>
            </a: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فشارخون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دیابت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صرع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تالاسمی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هموفیلی</a:t>
            </a:r>
            <a:endParaRPr lang="fa-IR" sz="2500" dirty="0">
              <a:solidFill>
                <a:prstClr val="black"/>
              </a:solidFill>
              <a:latin typeface="Calibri Light" panose="020F0302020204030204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</a:t>
            </a:r>
            <a:r>
              <a:rPr lang="fa-IR" sz="25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فنیل کتونوری (</a:t>
            </a:r>
            <a:r>
              <a:rPr lang="en-US" sz="25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PKU</a:t>
            </a: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)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بیماری </a:t>
            </a:r>
            <a:r>
              <a:rPr lang="fa-IR" sz="2500" dirty="0">
                <a:solidFill>
                  <a:prstClr val="black"/>
                </a:solidFill>
                <a:latin typeface="IranianSerifWeb"/>
                <a:ea typeface="Times New Roman" panose="02020603050405020304" pitchFamily="18" charset="0"/>
                <a:cs typeface="B Yagut" panose="00000400000000000000" pitchFamily="2" charset="-78"/>
              </a:rPr>
              <a:t>فاویسم </a:t>
            </a:r>
            <a:r>
              <a:rPr lang="fa-IR" sz="25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(</a:t>
            </a:r>
            <a:r>
              <a:rPr lang="en-US" sz="25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G6PD</a:t>
            </a:r>
            <a:r>
              <a:rPr lang="fa-IR" sz="25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)</a:t>
            </a:r>
          </a:p>
          <a:p>
            <a:pPr lvl="0" algn="r" rtl="1"/>
            <a:endParaRPr lang="fa-IR" sz="2500" dirty="0">
              <a:solidFill>
                <a:prstClr val="black"/>
              </a:solidFill>
              <a:latin typeface="Calibri Light" panose="020F0302020204030204"/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322" y="6000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3347"/>
            <a:ext cx="10515600" cy="978569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فشارخون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1825625"/>
            <a:ext cx="10988842" cy="4351338"/>
          </a:xfrm>
        </p:spPr>
        <p:txBody>
          <a:bodyPr>
            <a:normAutofit/>
          </a:bodyPr>
          <a:lstStyle/>
          <a:p>
            <a:pPr marL="342900" lvl="0" indent="-342900" algn="r" rtl="1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/>
            </a:pPr>
            <a:r>
              <a:rPr lang="fa-IR" alt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توصيه به اصلاح </a:t>
            </a:r>
            <a:r>
              <a:rPr lang="fa-IR" alt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</a:t>
            </a:r>
            <a:r>
              <a:rPr lang="fa-IR" alt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آموزش شيوه زندگی سالم (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کاهش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مصرف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چربی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مصرف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روغن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مایع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به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جاي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روغن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جامد،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مصرف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سبزیجات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انواع میوه ها،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پخت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غذا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به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روش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بخار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پز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یا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آب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 smtClean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پز</a:t>
            </a:r>
            <a:r>
              <a:rPr lang="fa-IR" sz="2600" dirty="0" smtClean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 و</a:t>
            </a:r>
            <a:r>
              <a:rPr lang="ar-SA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پرهیز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از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سرخ کردن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آن</a:t>
            </a:r>
            <a:r>
              <a:rPr lang="fa-IR" sz="26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ها) </a:t>
            </a:r>
            <a:endParaRPr lang="fa-IR" sz="26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lvl="0" indent="-342900" algn="r" rtl="1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/>
            </a:pPr>
            <a:r>
              <a:rPr lang="fa-IR" alt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كنترل </a:t>
            </a:r>
            <a:r>
              <a:rPr lang="fa-IR" alt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وزن (در صورت چاق بودن يا داشتن اضافه وزن) </a:t>
            </a:r>
          </a:p>
          <a:p>
            <a:pPr marL="342900" lvl="0" indent="-342900" algn="r" rtl="1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fa-IR" alt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توصيه به </a:t>
            </a:r>
            <a:r>
              <a:rPr lang="fa-IR" altLang="fa-IR" sz="2600" u="sng" dirty="0">
                <a:solidFill>
                  <a:prstClr val="black"/>
                </a:solidFill>
                <a:cs typeface="B Yagut" panose="00000400000000000000" pitchFamily="2" charset="-78"/>
              </a:rPr>
              <a:t>محدوديت مصرف نمك</a:t>
            </a:r>
            <a:r>
              <a:rPr lang="fa-IR" alt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 و انجام فعاليت بدنی و </a:t>
            </a:r>
            <a:r>
              <a:rPr lang="fa-IR" alt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...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5702" y="6427361"/>
            <a:ext cx="410110" cy="362949"/>
          </a:xfrm>
        </p:spPr>
        <p:txBody>
          <a:bodyPr/>
          <a:lstStyle/>
          <a:p>
            <a:fld id="{9E3B6D65-8702-47C7-A8B1-DCAEFFBEED1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1297"/>
            <a:ext cx="1743075" cy="26193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716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دیابت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3" y="1825625"/>
            <a:ext cx="11650037" cy="4351338"/>
          </a:xfrm>
        </p:spPr>
        <p:txBody>
          <a:bodyPr>
            <a:normAutofit/>
          </a:bodyPr>
          <a:lstStyle/>
          <a:p>
            <a:pPr marL="285750" lvl="0" indent="-285750" algn="r" rtl="1">
              <a:lnSpc>
                <a:spcPct val="150000"/>
              </a:lnSpc>
              <a:spcBef>
                <a:spcPts val="0"/>
              </a:spcBef>
            </a:pPr>
            <a:r>
              <a:rPr lang="ar-SA" sz="2500" dirty="0">
                <a:solidFill>
                  <a:prstClr val="black"/>
                </a:solidFill>
                <a:cs typeface="B Yagut" panose="00000400000000000000" pitchFamily="2" charset="-78"/>
              </a:rPr>
              <a:t>دادن آموزش های لازم در خصوص عوامل زمينه ساز بروز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 بیماری دیابت به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نوجوانان و دانش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آموزان </a:t>
            </a:r>
          </a:p>
          <a:p>
            <a:pPr marL="342900" lvl="0" indent="-34290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a-IR" alt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توصيه به آموزش و اصلاح شيوه زندگی (</a:t>
            </a:r>
            <a:r>
              <a:rPr lang="fa-IR" altLang="fa-IR" sz="2500" dirty="0">
                <a:solidFill>
                  <a:srgbClr val="000000"/>
                </a:solidFill>
                <a:latin typeface="BNazanin"/>
                <a:cs typeface="B Yagut" panose="00000400000000000000" pitchFamily="2" charset="-78"/>
              </a:rPr>
              <a:t> افزایش ت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عداد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وعده هاي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غذا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یی،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مصرف </a:t>
            </a:r>
            <a:r>
              <a:rPr lang="ar-SA" sz="25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سبزیجات</a:t>
            </a:r>
            <a:r>
              <a:rPr lang="ar-SA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</a:t>
            </a:r>
            <a:r>
              <a:rPr lang="ar-SA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prstClr val="black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انواع میوه ها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کاهش مصرف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قند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شکر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انواع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شیرینی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مانند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آبنبات،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شکلات،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شیرینی</a:t>
            </a:r>
            <a:r>
              <a:rPr lang="fa-IR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، کاهش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مصرف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چربی ها</a:t>
            </a:r>
            <a:r>
              <a:rPr lang="ar-SA" sz="2500" dirty="0">
                <a:solidFill>
                  <a:srgbClr val="000000"/>
                </a:solidFill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و مواد </a:t>
            </a:r>
            <a:r>
              <a:rPr lang="ar-SA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سرخ کردن</a:t>
            </a:r>
            <a:r>
              <a:rPr lang="fa-IR" sz="2500" dirty="0">
                <a:solidFill>
                  <a:srgbClr val="000000"/>
                </a:solidFill>
                <a:latin typeface="BNazanin"/>
                <a:ea typeface="Calibri" panose="020F0502020204030204" pitchFamily="34" charset="0"/>
                <a:cs typeface="B Yagut" panose="00000400000000000000" pitchFamily="2" charset="-78"/>
              </a:rPr>
              <a:t>ی و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استفاده بیشتر از حبوبات و نان های سبوس دار )</a:t>
            </a:r>
            <a:endParaRPr lang="fa-IR" sz="2500" dirty="0">
              <a:solidFill>
                <a:srgbClr val="000000"/>
              </a:solidFill>
              <a:latin typeface="BNazanin"/>
              <a:cs typeface="B Yagut" panose="00000400000000000000" pitchFamily="2" charset="-78"/>
            </a:endParaRPr>
          </a:p>
          <a:p>
            <a:pPr marL="342900" lvl="0" indent="-342900" algn="r" rt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a-IR" alt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كنترل وزن (در صورت چاق بودن يا داشتن اضافه وزن)</a:t>
            </a:r>
          </a:p>
          <a:p>
            <a:pPr marL="342900" lvl="0" indent="-342900" algn="r" rt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fa-IR" alt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توصيه به انجام فعاليتهای  بدنی مرتب و ورزش </a:t>
            </a:r>
            <a:r>
              <a:rPr lang="fa-IR" alt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...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39" y="4843462"/>
            <a:ext cx="2705100" cy="1695450"/>
          </a:xfrm>
          <a:prstGeom prst="rect">
            <a:avLst/>
          </a:prstGeom>
        </p:spPr>
      </p:pic>
      <p:pic>
        <p:nvPicPr>
          <p:cNvPr id="6" name="Voice 10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63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7095"/>
            <a:ext cx="10515600" cy="930442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صرع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21" y="1668378"/>
            <a:ext cx="11373853" cy="5189621"/>
          </a:xfrm>
        </p:spPr>
        <p:txBody>
          <a:bodyPr>
            <a:noAutofit/>
          </a:bodyPr>
          <a:lstStyle/>
          <a:p>
            <a:pPr marL="342900" lvl="0" indent="-342900" algn="just" rtl="1" fontAlgn="t">
              <a:lnSpc>
                <a:spcPct val="150000"/>
              </a:lnSpc>
              <a:spcBef>
                <a:spcPts val="0"/>
              </a:spcBef>
              <a:defRPr/>
            </a:pP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جلوگیری </a:t>
            </a:r>
            <a:r>
              <a:rPr lang="fa-IR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از </a:t>
            </a:r>
            <a:r>
              <a:rPr lang="ar-SA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صدم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ات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مغزي</a:t>
            </a:r>
            <a:r>
              <a:rPr lang="fa-IR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،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ضربه به سر و جمجمه کودک 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صدمات حین تولد و دوران كودكي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endParaRPr lang="fa-IR" sz="2400" dirty="0" smtClean="0">
              <a:solidFill>
                <a:prstClr val="black"/>
              </a:solidFill>
              <a:latin typeface="Tahoma" panose="020B0604030504040204" pitchFamily="34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lvl="0" indent="0" algn="just" rtl="1" fontAlgn="t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a-IR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(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کودکان را براي نوازش و غيره تكانهاي شديد ندهید. مراقب پرتاب شدن، سقوط و به ویژه تصادف در رانندگی باشید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)</a:t>
            </a:r>
          </a:p>
          <a:p>
            <a:pPr marL="342900" lvl="0" indent="-342900" algn="just" rtl="1" fontAlgn="t">
              <a:lnSpc>
                <a:spcPct val="150000"/>
              </a:lnSpc>
              <a:spcBef>
                <a:spcPts val="0"/>
              </a:spcBef>
              <a:defRPr/>
            </a:pP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درمان کامل انواع عفونتها و بیماریها</a:t>
            </a:r>
          </a:p>
          <a:p>
            <a:pPr marL="342900" lvl="0" indent="-342900" algn="just" rtl="1" fontAlgn="t">
              <a:lnSpc>
                <a:spcPct val="150000"/>
              </a:lnSpc>
              <a:spcBef>
                <a:spcPts val="0"/>
              </a:spcBef>
              <a:defRPr/>
            </a:pP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افرادي 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که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سابقه تشنج دار</a:t>
            </a:r>
            <a:r>
              <a:rPr lang="fa-IR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ند،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باید به هر پزشکی که برای درمان مراجعه می </a:t>
            </a:r>
            <a:r>
              <a:rPr lang="ar-SA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کنند</a:t>
            </a:r>
            <a:r>
              <a:rPr lang="fa-IR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،</a:t>
            </a:r>
            <a:r>
              <a:rPr lang="ar-SA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مشکلات خود را به طور کامل بیان کنند. چرا که با مصرف برخي داروها 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واكنش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های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داروئي ممكن است دچار حمله صرع شوند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</a:p>
          <a:p>
            <a:pPr marL="342900" lvl="0" indent="-342900" algn="just" rtl="1" fontAlgn="t">
              <a:lnSpc>
                <a:spcPct val="150000"/>
              </a:lnSpc>
              <a:spcBef>
                <a:spcPts val="0"/>
              </a:spcBef>
              <a:defRPr/>
            </a:pP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توصیه به 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استفاده از تمهیدات ایمنی در خانه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،</a:t>
            </a:r>
            <a:r>
              <a:rPr lang="ar-SA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به ویژه استفاده از کلاه ایمنی در موتور سواری، دوچرخه سواری، </a:t>
            </a:r>
            <a:r>
              <a:rPr lang="fa-IR" sz="2400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ar-SA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ورزش</a:t>
            </a:r>
            <a:r>
              <a:rPr lang="fa-IR" sz="24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و ...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" y="0"/>
            <a:ext cx="1953491" cy="1974272"/>
          </a:xfrm>
          <a:prstGeom prst="rect">
            <a:avLst/>
          </a:prstGeom>
        </p:spPr>
      </p:pic>
      <p:pic>
        <p:nvPicPr>
          <p:cNvPr id="6" name="Voice 10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932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421"/>
            <a:ext cx="10515600" cy="930443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تالاسمی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3" y="1379621"/>
            <a:ext cx="11633995" cy="5197642"/>
          </a:xfrm>
        </p:spPr>
        <p:txBody>
          <a:bodyPr>
            <a:noAutofit/>
          </a:bodyPr>
          <a:lstStyle/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به عموم جامعه ، نوجوانان و دانش آموزان در ارتباط با بیماری تالاسمی 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زوج های ناقل جهت ازدواج نکردن با یکدیگر یا استفاده از خدمات تشخیص قبل از تولد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آموزش زوج های ناقل (بدون فرزند یا کمتر و یا بیشتر از 2 فرزند سالم) در خصوص استفاده از روش های مطمئن و غیردائمی و دائمی پیشگیری از بارداری 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درارتباط با ملاحظات تغذیه ای، عدم مصرف زیاد غذا یا داروهای افزایش دهنده آهن خون</a:t>
            </a: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پيگيری و مراقبت 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در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طول حضور بيمار در 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مدرسه</a:t>
            </a:r>
            <a:r>
              <a:rPr lang="fa-IR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: </a:t>
            </a:r>
            <a:r>
              <a:rPr lang="ar-SA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تماس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با والدين در صورت بروز علايم كم خوني</a:t>
            </a:r>
            <a:r>
              <a:rPr lang="en-US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/>
            </a:r>
            <a:br>
              <a:rPr lang="en-US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</a:br>
            <a:r>
              <a:rPr lang="fa-IR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،</a:t>
            </a:r>
            <a:r>
              <a:rPr lang="en-US" sz="2500" dirty="0" smtClean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sz="2500" dirty="0">
                <a:solidFill>
                  <a:srgbClr val="000000"/>
                </a:solidFill>
                <a:latin typeface="BYagutBold"/>
                <a:ea typeface="Times New Roman" panose="02020603050405020304" pitchFamily="18" charset="0"/>
                <a:cs typeface="B Yagut" panose="00000400000000000000" pitchFamily="2" charset="-78"/>
              </a:rPr>
              <a:t>توصيه به آموزگار مربوطه در خصوص همكاری با بيمار درصورت نياز به تزريق خون</a:t>
            </a:r>
            <a:endParaRPr lang="en-US" sz="25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85750" lvl="0" indent="-285750" algn="justLow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fa-IR" sz="25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24"/>
            <a:ext cx="2229853" cy="2314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107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67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5NN7CDR5NKU2-831-1342</_dlc_DocId>
    <_dlc_DocIdUrl xmlns="1047730d-92e1-4018-9084-d932fd3a7f58">
      <Url>http://www.health.gov.ir/hnd/_layouts/DocIdRedir.aspx?ID=5NN7CDR5NKU2-831-1342</Url>
      <Description>5NN7CDR5NKU2-831-1342</Description>
    </_dlc_DocIdUrl>
  </documentManagement>
</p:properties>
</file>

<file path=customXml/itemProps1.xml><?xml version="1.0" encoding="utf-8"?>
<ds:datastoreItem xmlns:ds="http://schemas.openxmlformats.org/officeDocument/2006/customXml" ds:itemID="{AFEBBA33-4EA3-4ED3-BEE5-B4AB15429750}"/>
</file>

<file path=customXml/itemProps2.xml><?xml version="1.0" encoding="utf-8"?>
<ds:datastoreItem xmlns:ds="http://schemas.openxmlformats.org/officeDocument/2006/customXml" ds:itemID="{3B7A80ED-EA50-47B7-96DE-78B14F44CD2F}"/>
</file>

<file path=customXml/itemProps3.xml><?xml version="1.0" encoding="utf-8"?>
<ds:datastoreItem xmlns:ds="http://schemas.openxmlformats.org/officeDocument/2006/customXml" ds:itemID="{8E60BC10-C975-4232-96D7-D8EDAFFB5385}"/>
</file>

<file path=customXml/itemProps4.xml><?xml version="1.0" encoding="utf-8"?>
<ds:datastoreItem xmlns:ds="http://schemas.openxmlformats.org/officeDocument/2006/customXml" ds:itemID="{4CF9BCCF-4419-4462-98F2-AC88D237483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2570</TotalTime>
  <Words>1640</Words>
  <Application>Microsoft Office PowerPoint</Application>
  <PresentationFormat>Widescreen</PresentationFormat>
  <Paragraphs>149</Paragraphs>
  <Slides>22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B Mitra</vt:lpstr>
      <vt:lpstr>B Nazanin</vt:lpstr>
      <vt:lpstr>B Yagut</vt:lpstr>
      <vt:lpstr>BLotus</vt:lpstr>
      <vt:lpstr>BNazanin</vt:lpstr>
      <vt:lpstr>BTitr,Bold</vt:lpstr>
      <vt:lpstr>BYagutBold</vt:lpstr>
      <vt:lpstr>Calibri</vt:lpstr>
      <vt:lpstr>Calibri Light</vt:lpstr>
      <vt:lpstr>Garamond</vt:lpstr>
      <vt:lpstr>IranianSerifWeb</vt:lpstr>
      <vt:lpstr>Symbol</vt:lpstr>
      <vt:lpstr>Symbol,Bold</vt:lpstr>
      <vt:lpstr>Tahoma</vt:lpstr>
      <vt:lpstr>Times New Roman</vt:lpstr>
      <vt:lpstr>Wingdings</vt:lpstr>
      <vt:lpstr>Office Theme</vt:lpstr>
      <vt:lpstr>مراقبتهای ادغام یافته سلامت نوجوانان و مدارس</vt:lpstr>
      <vt:lpstr>مشخصات سند</vt:lpstr>
      <vt:lpstr> اهداف آموزشی</vt:lpstr>
      <vt:lpstr>فهرست عناوین</vt:lpstr>
      <vt:lpstr>PowerPoint Presentation</vt:lpstr>
      <vt:lpstr>اقدامات پیشگیرانه بیماری فشارخون</vt:lpstr>
      <vt:lpstr>اقدامات پیشگیرانه بیماری دیابت</vt:lpstr>
      <vt:lpstr>اقدامات پیشگیرانه بیماری صرع</vt:lpstr>
      <vt:lpstr>اقدامات پیشگیرانه بیماری تالاسمی</vt:lpstr>
      <vt:lpstr>اقدامات پیشگیرانه بیماری هموفیلی </vt:lpstr>
      <vt:lpstr>اقدامات پیشگیرانه بیماری فنیل کتونوری (PKU)</vt:lpstr>
      <vt:lpstr>اقدامات پیشگیرانه بیماری فاویسم (G6PD)</vt:lpstr>
      <vt:lpstr>توصیه های لازم برای پیشگیری از  بیماریهای غیرواگیر شایع در سنین مدرسه</vt:lpstr>
      <vt:lpstr>توصیه های پیشگیری از بیماری های غیرواگیر </vt:lpstr>
      <vt:lpstr>ادامه - توصیه های پیشگیری از بیماری های غیرواگیر </vt:lpstr>
      <vt:lpstr>ادامه - توصیه های پیشگیری از بیماری های غیرواگیر</vt:lpstr>
      <vt:lpstr>ادامه - توصیه های پیشگیری از بیماری های غیرواگیر </vt:lpstr>
      <vt:lpstr>شرح وظایف فراگیران در ارتباط با راههاي پیشگیري از بیماریهاي غیرواگیر</vt:lpstr>
      <vt:lpstr>خلاصه مطالب و نتیجه گیری</vt:lpstr>
      <vt:lpstr>پرسش و 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پیشگیری و کنترل بیماریهای غیرواگیر</dc:title>
  <dc:creator>saide ahankar</dc:creator>
  <cp:lastModifiedBy>HCZ</cp:lastModifiedBy>
  <cp:revision>950</cp:revision>
  <dcterms:created xsi:type="dcterms:W3CDTF">2020-04-19T04:39:02Z</dcterms:created>
  <dcterms:modified xsi:type="dcterms:W3CDTF">2020-09-27T08:54:54Z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1a255ffc-ebaa-427f-b443-42b34f7f8da5</vt:lpwstr>
  </property>
</Properties>
</file>